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3" r:id="rId5"/>
    <p:sldId id="261" r:id="rId6"/>
    <p:sldId id="264" r:id="rId7"/>
    <p:sldId id="265"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E896-8351-0DD8-DAF6-0EAB8010B1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1ED6F9-0C7A-004F-A994-10FB8096BC9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A58801B-BC9E-D153-D65F-D2A324D6EE50}"/>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E75379FB-C668-FA81-B8B1-DE2BB1984D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1C0D99-67BF-8BCE-EFD0-F433875F0655}"/>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3245674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B05261-3118-E6BF-98FE-F59B79965F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17D9D6-E398-B01D-0E5E-66151769B62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66919F-BF0B-7521-F1FA-BA61B9F92082}"/>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90A92216-62FB-C458-6191-7089535918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0D637-F75C-C515-6B21-5FF3DAAAD33F}"/>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4026248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EB2BA6-CE94-F70E-4024-F1DD504A01A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6B26AF-4FD9-80C2-D15B-7807E87FA5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2F59A0-F529-0899-D328-337CA741FAE9}"/>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46B8D9D4-AEE3-6977-EB4E-F25E79D70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8E291C-61C8-F81F-CC95-4EEE65C1E974}"/>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1641945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6543C-0B65-6F77-CCB7-407DDD45CB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CC52B3-1E76-D529-CA7A-FF1F7096C6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B4D31-50E3-FD24-1D45-C5EB58D04D7E}"/>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489A6329-E859-3948-5B92-FF7C1A6AE9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3EFE36-135D-C727-5DE1-C921C27F3CB7}"/>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3051529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C126D-02A5-DC96-0A1C-F8E5768D77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7DC2DD-6FFF-18EF-88DC-E0BCE254AE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371F7-B236-6499-8DC6-8411D02786D2}"/>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651886B2-2538-4C4F-0AD7-15AF8FA50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C68673-C2DE-D23C-CB88-6CE2BCFFD69F}"/>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3789677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92779-A30F-E156-4B4E-FEFA8D0403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D5101-CCD5-E93D-106B-5678C727A2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226C4F2-4A16-B989-64BF-8BB17AB95ED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178573-7D9B-4BDF-199D-E5D678167469}"/>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6" name="Footer Placeholder 5">
            <a:extLst>
              <a:ext uri="{FF2B5EF4-FFF2-40B4-BE49-F238E27FC236}">
                <a16:creationId xmlns:a16="http://schemas.microsoft.com/office/drawing/2014/main" id="{9CCD4B1D-19B0-8EBE-BBA9-31F5CBA31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D5BEE3-2C84-46CC-F4AF-E5DCD9629C6D}"/>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1269519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70E5-B4C2-15E5-ED82-1AF455EE8A1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9EA481-7A40-73A3-CA52-0F1F1F48AF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67DB53-1E4D-9CCA-30AB-967CF32D56B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F97E1F-5D29-8631-BB35-287728669C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F0E71F5-08EF-DCB5-C561-E0A402DD17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074904-C623-2228-E4C7-AABACB0D21F6}"/>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8" name="Footer Placeholder 7">
            <a:extLst>
              <a:ext uri="{FF2B5EF4-FFF2-40B4-BE49-F238E27FC236}">
                <a16:creationId xmlns:a16="http://schemas.microsoft.com/office/drawing/2014/main" id="{53610A6F-9D02-C003-47B9-37EB5D2E54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222569-2E8D-9F80-A24C-B7153A56D6CE}"/>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3955673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4222C-EF1C-F9D3-061C-6DBB5132682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64C166-2C47-BE9B-DE48-73EFEA23405F}"/>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4" name="Footer Placeholder 3">
            <a:extLst>
              <a:ext uri="{FF2B5EF4-FFF2-40B4-BE49-F238E27FC236}">
                <a16:creationId xmlns:a16="http://schemas.microsoft.com/office/drawing/2014/main" id="{D0F2DE92-8CC1-47E9-834C-2F64570680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8B3D561-4922-4B24-4D30-4A7BA518ABE1}"/>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130597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A1609F-F282-AB7F-211F-94E01E29BFC7}"/>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3" name="Footer Placeholder 2">
            <a:extLst>
              <a:ext uri="{FF2B5EF4-FFF2-40B4-BE49-F238E27FC236}">
                <a16:creationId xmlns:a16="http://schemas.microsoft.com/office/drawing/2014/main" id="{6DDEE4A7-FEC5-8BC6-462B-3777802F63E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A9A55F-C1AE-D80F-765F-26932EEBA208}"/>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2600910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5748C-B7B9-00BE-0CDB-603CC9E652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A04DDB-7BB4-1D3E-C45A-F094DA12AA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2639C2-A7A0-49CC-10D3-EB9DFFCD95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CB2908D-1E0B-DEAA-CF27-59452039F65C}"/>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6" name="Footer Placeholder 5">
            <a:extLst>
              <a:ext uri="{FF2B5EF4-FFF2-40B4-BE49-F238E27FC236}">
                <a16:creationId xmlns:a16="http://schemas.microsoft.com/office/drawing/2014/main" id="{62CDFD6A-9583-F6D0-038B-59964DF86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D06127-A05D-D892-0196-D17F29E6A075}"/>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2126407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56111-5BDB-0615-A6EF-8F71911202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12532F-60BD-6BA2-4536-5E973AF823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1A70803-0EB6-C210-DB2A-10B6DEF16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98A0F3-2F62-C797-7F71-9EA5FAF664C3}"/>
              </a:ext>
            </a:extLst>
          </p:cNvPr>
          <p:cNvSpPr>
            <a:spLocks noGrp="1"/>
          </p:cNvSpPr>
          <p:nvPr>
            <p:ph type="dt" sz="half" idx="10"/>
          </p:nvPr>
        </p:nvSpPr>
        <p:spPr/>
        <p:txBody>
          <a:bodyPr/>
          <a:lstStyle/>
          <a:p>
            <a:fld id="{7827E812-497F-4E2D-9E3D-F365C46B9362}" type="datetimeFigureOut">
              <a:rPr lang="en-US" smtClean="0"/>
              <a:t>6/1/2022</a:t>
            </a:fld>
            <a:endParaRPr lang="en-US"/>
          </a:p>
        </p:txBody>
      </p:sp>
      <p:sp>
        <p:nvSpPr>
          <p:cNvPr id="6" name="Footer Placeholder 5">
            <a:extLst>
              <a:ext uri="{FF2B5EF4-FFF2-40B4-BE49-F238E27FC236}">
                <a16:creationId xmlns:a16="http://schemas.microsoft.com/office/drawing/2014/main" id="{AEF9226C-4441-2CB3-D464-C9AD5DCBFB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2C763F-9661-368A-C16C-C0CC4B3069A4}"/>
              </a:ext>
            </a:extLst>
          </p:cNvPr>
          <p:cNvSpPr>
            <a:spLocks noGrp="1"/>
          </p:cNvSpPr>
          <p:nvPr>
            <p:ph type="sldNum" sz="quarter" idx="12"/>
          </p:nvPr>
        </p:nvSpPr>
        <p:spPr/>
        <p:txBody>
          <a:bodyPr/>
          <a:lstStyle/>
          <a:p>
            <a:fld id="{CCB45D01-1CB6-4604-93E6-EFAE54CC5C1A}" type="slidenum">
              <a:rPr lang="en-US" smtClean="0"/>
              <a:t>‹#›</a:t>
            </a:fld>
            <a:endParaRPr lang="en-US"/>
          </a:p>
        </p:txBody>
      </p:sp>
    </p:spTree>
    <p:extLst>
      <p:ext uri="{BB962C8B-B14F-4D97-AF65-F5344CB8AC3E}">
        <p14:creationId xmlns:p14="http://schemas.microsoft.com/office/powerpoint/2010/main" val="41458642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1ADD35-74A7-46B5-FFA5-ED60ED0679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AC684F2-A98B-9AB7-82F8-383F5E593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58226-8621-BC6F-B248-56BA0DD21A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7E812-497F-4E2D-9E3D-F365C46B9362}" type="datetimeFigureOut">
              <a:rPr lang="en-US" smtClean="0"/>
              <a:t>6/1/2022</a:t>
            </a:fld>
            <a:endParaRPr lang="en-US"/>
          </a:p>
        </p:txBody>
      </p:sp>
      <p:sp>
        <p:nvSpPr>
          <p:cNvPr id="5" name="Footer Placeholder 4">
            <a:extLst>
              <a:ext uri="{FF2B5EF4-FFF2-40B4-BE49-F238E27FC236}">
                <a16:creationId xmlns:a16="http://schemas.microsoft.com/office/drawing/2014/main" id="{40310197-4160-EDDB-A6D0-2F8CFD3FCB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431D4E-0033-D568-6FAA-6CB5E39F16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B45D01-1CB6-4604-93E6-EFAE54CC5C1A}" type="slidenum">
              <a:rPr lang="en-US" smtClean="0"/>
              <a:t>‹#›</a:t>
            </a:fld>
            <a:endParaRPr lang="en-US"/>
          </a:p>
        </p:txBody>
      </p:sp>
    </p:spTree>
    <p:extLst>
      <p:ext uri="{BB962C8B-B14F-4D97-AF65-F5344CB8AC3E}">
        <p14:creationId xmlns:p14="http://schemas.microsoft.com/office/powerpoint/2010/main" val="28693601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E12-18B2-4833-BED1-08358F0956FF}"/>
              </a:ext>
            </a:extLst>
          </p:cNvPr>
          <p:cNvSpPr>
            <a:spLocks noGrp="1"/>
          </p:cNvSpPr>
          <p:nvPr>
            <p:ph type="ctrTitle"/>
          </p:nvPr>
        </p:nvSpPr>
        <p:spPr>
          <a:xfrm>
            <a:off x="1540042" y="1773988"/>
            <a:ext cx="9144000" cy="1655762"/>
          </a:xfrm>
        </p:spPr>
        <p:txBody>
          <a:bodyPr>
            <a:noAutofit/>
          </a:bodyPr>
          <a:lstStyle/>
          <a:p>
            <a:r>
              <a:rPr lang="en-US" sz="8800" b="1" dirty="0"/>
              <a:t>THE BOOK HUB</a:t>
            </a:r>
          </a:p>
        </p:txBody>
      </p:sp>
      <p:sp>
        <p:nvSpPr>
          <p:cNvPr id="3" name="Subtitle 2">
            <a:extLst>
              <a:ext uri="{FF2B5EF4-FFF2-40B4-BE49-F238E27FC236}">
                <a16:creationId xmlns:a16="http://schemas.microsoft.com/office/drawing/2014/main" id="{A2E45DAA-B158-4DD2-8D6F-11B27B7E1E0D}"/>
              </a:ext>
            </a:extLst>
          </p:cNvPr>
          <p:cNvSpPr>
            <a:spLocks noGrp="1"/>
          </p:cNvSpPr>
          <p:nvPr>
            <p:ph type="subTitle" idx="1"/>
          </p:nvPr>
        </p:nvSpPr>
        <p:spPr>
          <a:xfrm>
            <a:off x="1652337" y="3429750"/>
            <a:ext cx="9144000" cy="568909"/>
          </a:xfrm>
        </p:spPr>
        <p:txBody>
          <a:bodyPr/>
          <a:lstStyle/>
          <a:p>
            <a:r>
              <a:rPr lang="en-US" b="1" dirty="0"/>
              <a:t>Subject: </a:t>
            </a:r>
            <a:r>
              <a:rPr lang="en-US" dirty="0"/>
              <a:t>Database Management Systems (DBMS) </a:t>
            </a:r>
          </a:p>
        </p:txBody>
      </p:sp>
    </p:spTree>
    <p:extLst>
      <p:ext uri="{BB962C8B-B14F-4D97-AF65-F5344CB8AC3E}">
        <p14:creationId xmlns:p14="http://schemas.microsoft.com/office/powerpoint/2010/main" val="3496450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6C6F5-647C-4C08-A8B9-74EF5F3CCB57}"/>
              </a:ext>
            </a:extLst>
          </p:cNvPr>
          <p:cNvSpPr>
            <a:spLocks noGrp="1"/>
          </p:cNvSpPr>
          <p:nvPr>
            <p:ph type="title"/>
          </p:nvPr>
        </p:nvSpPr>
        <p:spPr>
          <a:xfrm>
            <a:off x="542364" y="347196"/>
            <a:ext cx="10515600" cy="1325563"/>
          </a:xfrm>
        </p:spPr>
        <p:txBody>
          <a:bodyPr>
            <a:normAutofit/>
          </a:bodyPr>
          <a:lstStyle/>
          <a:p>
            <a:r>
              <a:rPr lang="en-US" sz="6600" b="1" dirty="0"/>
              <a:t>Group Members</a:t>
            </a:r>
          </a:p>
        </p:txBody>
      </p:sp>
      <p:sp>
        <p:nvSpPr>
          <p:cNvPr id="3" name="Content Placeholder 2">
            <a:extLst>
              <a:ext uri="{FF2B5EF4-FFF2-40B4-BE49-F238E27FC236}">
                <a16:creationId xmlns:a16="http://schemas.microsoft.com/office/drawing/2014/main" id="{5A45E597-7423-479D-A14A-8EE51AB63BD9}"/>
              </a:ext>
            </a:extLst>
          </p:cNvPr>
          <p:cNvSpPr>
            <a:spLocks noGrp="1"/>
          </p:cNvSpPr>
          <p:nvPr>
            <p:ph idx="1"/>
          </p:nvPr>
        </p:nvSpPr>
        <p:spPr>
          <a:xfrm>
            <a:off x="542364" y="2291789"/>
            <a:ext cx="10515600" cy="4351338"/>
          </a:xfrm>
        </p:spPr>
        <p:txBody>
          <a:bodyPr>
            <a:normAutofit/>
          </a:bodyPr>
          <a:lstStyle/>
          <a:p>
            <a:r>
              <a:rPr lang="en-US" sz="4000" dirty="0"/>
              <a:t>Muhammad Abdur-Rehman  (FA20 BSCS 022)</a:t>
            </a:r>
          </a:p>
          <a:p>
            <a:endParaRPr lang="en-US" sz="4000" dirty="0"/>
          </a:p>
          <a:p>
            <a:r>
              <a:rPr lang="en-US" sz="4000" dirty="0"/>
              <a:t>Fakhar E Alam 		(FA20 BSCS 023)</a:t>
            </a:r>
          </a:p>
          <a:p>
            <a:endParaRPr lang="en-US" sz="4000" dirty="0"/>
          </a:p>
          <a:p>
            <a:r>
              <a:rPr lang="en-US" sz="4000" dirty="0"/>
              <a:t>Ali Hamza 			(FA20 BSAI 045)</a:t>
            </a:r>
          </a:p>
        </p:txBody>
      </p:sp>
    </p:spTree>
    <p:extLst>
      <p:ext uri="{BB962C8B-B14F-4D97-AF65-F5344CB8AC3E}">
        <p14:creationId xmlns:p14="http://schemas.microsoft.com/office/powerpoint/2010/main" val="10877065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40432-26BE-48D1-9323-7E6562A90318}"/>
              </a:ext>
            </a:extLst>
          </p:cNvPr>
          <p:cNvSpPr>
            <a:spLocks noGrp="1"/>
          </p:cNvSpPr>
          <p:nvPr>
            <p:ph type="title"/>
          </p:nvPr>
        </p:nvSpPr>
        <p:spPr>
          <a:xfrm>
            <a:off x="233082" y="161365"/>
            <a:ext cx="10515600" cy="1181613"/>
          </a:xfrm>
        </p:spPr>
        <p:txBody>
          <a:bodyPr/>
          <a:lstStyle/>
          <a:p>
            <a:r>
              <a:rPr lang="en-US" b="1" dirty="0"/>
              <a:t>Introduction of Project </a:t>
            </a:r>
          </a:p>
        </p:txBody>
      </p:sp>
      <p:sp>
        <p:nvSpPr>
          <p:cNvPr id="3" name="Content Placeholder 2">
            <a:extLst>
              <a:ext uri="{FF2B5EF4-FFF2-40B4-BE49-F238E27FC236}">
                <a16:creationId xmlns:a16="http://schemas.microsoft.com/office/drawing/2014/main" id="{0AC65060-287A-46A1-BB1D-C57787523C7D}"/>
              </a:ext>
            </a:extLst>
          </p:cNvPr>
          <p:cNvSpPr>
            <a:spLocks noGrp="1"/>
          </p:cNvSpPr>
          <p:nvPr>
            <p:ph idx="1"/>
          </p:nvPr>
        </p:nvSpPr>
        <p:spPr>
          <a:xfrm>
            <a:off x="233082" y="1609327"/>
            <a:ext cx="11779624" cy="3166269"/>
          </a:xfrm>
        </p:spPr>
        <p:txBody>
          <a:bodyPr>
            <a:normAutofit/>
          </a:bodyPr>
          <a:lstStyle/>
          <a:p>
            <a:pPr marL="0" indent="0" algn="just">
              <a:buNone/>
            </a:pPr>
            <a:r>
              <a:rPr lang="en-US" dirty="0"/>
              <a:t>This Project is about </a:t>
            </a:r>
            <a:r>
              <a:rPr lang="en-US" b="1" dirty="0"/>
              <a:t>THE BOOK HUB</a:t>
            </a:r>
            <a:r>
              <a:rPr lang="en-US" dirty="0"/>
              <a:t> In this Project I will show you the features of Library Management that how Librarian manage his Book Hub, How he maintain Students Records and Multiple other Quires regarding to Book Hub. We done this Project in </a:t>
            </a:r>
            <a:r>
              <a:rPr lang="en-US" b="1" dirty="0"/>
              <a:t>C# Language </a:t>
            </a:r>
            <a:r>
              <a:rPr lang="en-US" dirty="0"/>
              <a:t>with </a:t>
            </a:r>
            <a:r>
              <a:rPr lang="en-US" b="1" dirty="0"/>
              <a:t>Microsoft</a:t>
            </a:r>
            <a:r>
              <a:rPr lang="en-US" dirty="0"/>
              <a:t> </a:t>
            </a:r>
            <a:r>
              <a:rPr lang="en-US" b="1" dirty="0"/>
              <a:t>SQL Server.</a:t>
            </a:r>
          </a:p>
          <a:p>
            <a:pPr marL="0" indent="0" algn="just">
              <a:buNone/>
            </a:pPr>
            <a:endParaRPr lang="en-US" b="1" dirty="0"/>
          </a:p>
        </p:txBody>
      </p:sp>
      <p:sp>
        <p:nvSpPr>
          <p:cNvPr id="5" name="Title 1">
            <a:extLst>
              <a:ext uri="{FF2B5EF4-FFF2-40B4-BE49-F238E27FC236}">
                <a16:creationId xmlns:a16="http://schemas.microsoft.com/office/drawing/2014/main" id="{32EA9F08-192E-4E92-80DB-71DBE241EF98}"/>
              </a:ext>
            </a:extLst>
          </p:cNvPr>
          <p:cNvSpPr txBox="1">
            <a:spLocks/>
          </p:cNvSpPr>
          <p:nvPr/>
        </p:nvSpPr>
        <p:spPr>
          <a:xfrm>
            <a:off x="233082" y="3084722"/>
            <a:ext cx="11779624" cy="37015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b="1" dirty="0"/>
          </a:p>
        </p:txBody>
      </p:sp>
    </p:spTree>
    <p:extLst>
      <p:ext uri="{BB962C8B-B14F-4D97-AF65-F5344CB8AC3E}">
        <p14:creationId xmlns:p14="http://schemas.microsoft.com/office/powerpoint/2010/main" val="393834746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622C6-A038-443B-978B-41944AB38515}"/>
              </a:ext>
            </a:extLst>
          </p:cNvPr>
          <p:cNvSpPr>
            <a:spLocks noGrp="1"/>
          </p:cNvSpPr>
          <p:nvPr>
            <p:ph idx="1"/>
          </p:nvPr>
        </p:nvSpPr>
        <p:spPr>
          <a:xfrm>
            <a:off x="179294" y="110237"/>
            <a:ext cx="11833411" cy="6637525"/>
          </a:xfrm>
        </p:spPr>
        <p:txBody>
          <a:bodyPr>
            <a:noAutofit/>
          </a:bodyPr>
          <a:lstStyle/>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sp>
        <p:nvSpPr>
          <p:cNvPr id="4" name="Rectangle 3">
            <a:extLst>
              <a:ext uri="{FF2B5EF4-FFF2-40B4-BE49-F238E27FC236}">
                <a16:creationId xmlns:a16="http://schemas.microsoft.com/office/drawing/2014/main" id="{63B2CBD0-84FC-45D3-8D4B-7FF51F005CDE}"/>
              </a:ext>
            </a:extLst>
          </p:cNvPr>
          <p:cNvSpPr/>
          <p:nvPr/>
        </p:nvSpPr>
        <p:spPr>
          <a:xfrm>
            <a:off x="314325" y="190500"/>
            <a:ext cx="6334126" cy="6429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0000"/>
              </a:lnSpc>
              <a:spcBef>
                <a:spcPts val="0"/>
              </a:spcBef>
            </a:pPr>
            <a:r>
              <a:rPr lang="en-US" sz="4800" b="1" dirty="0">
                <a:solidFill>
                  <a:schemeClr val="tx1"/>
                </a:solidFill>
              </a:rPr>
              <a:t>Features</a:t>
            </a:r>
          </a:p>
          <a:p>
            <a:pPr>
              <a:lnSpc>
                <a:spcPct val="100000"/>
              </a:lnSpc>
              <a:spcBef>
                <a:spcPts val="0"/>
              </a:spcBef>
            </a:pPr>
            <a:endParaRPr lang="en-US" b="1" dirty="0">
              <a:solidFill>
                <a:schemeClr val="tx1"/>
              </a:solidFill>
            </a:endParaRPr>
          </a:p>
          <a:p>
            <a:pPr marL="285750" indent="-285750">
              <a:lnSpc>
                <a:spcPct val="100000"/>
              </a:lnSpc>
              <a:spcBef>
                <a:spcPts val="0"/>
              </a:spcBef>
              <a:buFont typeface="Arial" panose="020B0604020202020204" pitchFamily="34" charset="0"/>
              <a:buChar char="•"/>
            </a:pPr>
            <a:r>
              <a:rPr lang="en-US" sz="2800" dirty="0">
                <a:solidFill>
                  <a:schemeClr val="tx1"/>
                </a:solidFill>
              </a:rPr>
              <a:t>Librarian Sign In</a:t>
            </a:r>
          </a:p>
          <a:p>
            <a:pPr marL="285750" indent="-285750">
              <a:lnSpc>
                <a:spcPct val="100000"/>
              </a:lnSpc>
              <a:spcBef>
                <a:spcPts val="0"/>
              </a:spcBef>
              <a:buFont typeface="Arial" panose="020B0604020202020204" pitchFamily="34" charset="0"/>
              <a:buChar char="•"/>
            </a:pPr>
            <a:r>
              <a:rPr lang="en-US" sz="2800" dirty="0">
                <a:solidFill>
                  <a:schemeClr val="tx1"/>
                </a:solidFill>
              </a:rPr>
              <a:t>Student Search</a:t>
            </a:r>
          </a:p>
          <a:p>
            <a:pPr marL="285750" indent="-285750">
              <a:lnSpc>
                <a:spcPct val="100000"/>
              </a:lnSpc>
              <a:spcBef>
                <a:spcPts val="0"/>
              </a:spcBef>
              <a:buFont typeface="Arial" panose="020B0604020202020204" pitchFamily="34" charset="0"/>
              <a:buChar char="•"/>
            </a:pPr>
            <a:r>
              <a:rPr lang="en-US" sz="2800" dirty="0">
                <a:solidFill>
                  <a:schemeClr val="tx1"/>
                </a:solidFill>
              </a:rPr>
              <a:t>Dashboard</a:t>
            </a:r>
          </a:p>
          <a:p>
            <a:pPr marL="285750" indent="-285750">
              <a:lnSpc>
                <a:spcPct val="100000"/>
              </a:lnSpc>
              <a:spcBef>
                <a:spcPts val="0"/>
              </a:spcBef>
              <a:buFont typeface="Arial" panose="020B0604020202020204" pitchFamily="34" charset="0"/>
              <a:buChar char="•"/>
            </a:pPr>
            <a:r>
              <a:rPr lang="en-US" sz="2800" dirty="0">
                <a:solidFill>
                  <a:schemeClr val="tx1"/>
                </a:solidFill>
              </a:rPr>
              <a:t>Add Book</a:t>
            </a:r>
          </a:p>
          <a:p>
            <a:pPr marL="285750" indent="-285750">
              <a:lnSpc>
                <a:spcPct val="100000"/>
              </a:lnSpc>
              <a:spcBef>
                <a:spcPts val="0"/>
              </a:spcBef>
              <a:buFont typeface="Arial" panose="020B0604020202020204" pitchFamily="34" charset="0"/>
              <a:buChar char="•"/>
            </a:pPr>
            <a:r>
              <a:rPr lang="en-US" sz="2800" dirty="0">
                <a:solidFill>
                  <a:schemeClr val="tx1"/>
                </a:solidFill>
              </a:rPr>
              <a:t>View Book</a:t>
            </a:r>
          </a:p>
          <a:p>
            <a:pPr marL="285750" indent="-285750">
              <a:lnSpc>
                <a:spcPct val="100000"/>
              </a:lnSpc>
              <a:spcBef>
                <a:spcPts val="0"/>
              </a:spcBef>
              <a:buFont typeface="Arial" panose="020B0604020202020204" pitchFamily="34" charset="0"/>
              <a:buChar char="•"/>
            </a:pPr>
            <a:r>
              <a:rPr lang="en-US" sz="2800" dirty="0">
                <a:solidFill>
                  <a:schemeClr val="tx1"/>
                </a:solidFill>
              </a:rPr>
              <a:t>Add Student</a:t>
            </a:r>
          </a:p>
          <a:p>
            <a:pPr marL="285750" indent="-285750">
              <a:lnSpc>
                <a:spcPct val="100000"/>
              </a:lnSpc>
              <a:spcBef>
                <a:spcPts val="0"/>
              </a:spcBef>
              <a:buFont typeface="Arial" panose="020B0604020202020204" pitchFamily="34" charset="0"/>
              <a:buChar char="•"/>
            </a:pPr>
            <a:r>
              <a:rPr lang="en-US" sz="2800" dirty="0">
                <a:solidFill>
                  <a:schemeClr val="tx1"/>
                </a:solidFill>
              </a:rPr>
              <a:t>View Student</a:t>
            </a:r>
          </a:p>
          <a:p>
            <a:pPr marL="285750" indent="-285750">
              <a:lnSpc>
                <a:spcPct val="100000"/>
              </a:lnSpc>
              <a:spcBef>
                <a:spcPts val="0"/>
              </a:spcBef>
              <a:buFont typeface="Arial" panose="020B0604020202020204" pitchFamily="34" charset="0"/>
              <a:buChar char="•"/>
            </a:pPr>
            <a:r>
              <a:rPr lang="en-US" sz="2800" dirty="0">
                <a:solidFill>
                  <a:schemeClr val="tx1"/>
                </a:solidFill>
              </a:rPr>
              <a:t>Issue Book</a:t>
            </a:r>
          </a:p>
          <a:p>
            <a:pPr marL="285750" indent="-285750">
              <a:lnSpc>
                <a:spcPct val="100000"/>
              </a:lnSpc>
              <a:spcBef>
                <a:spcPts val="0"/>
              </a:spcBef>
              <a:buFont typeface="Arial" panose="020B0604020202020204" pitchFamily="34" charset="0"/>
              <a:buChar char="•"/>
            </a:pPr>
            <a:r>
              <a:rPr lang="en-US" sz="2800" dirty="0">
                <a:solidFill>
                  <a:schemeClr val="tx1"/>
                </a:solidFill>
              </a:rPr>
              <a:t>Return Book</a:t>
            </a:r>
          </a:p>
          <a:p>
            <a:pPr marL="285750" indent="-285750">
              <a:lnSpc>
                <a:spcPct val="100000"/>
              </a:lnSpc>
              <a:spcBef>
                <a:spcPts val="0"/>
              </a:spcBef>
              <a:buFont typeface="Arial" panose="020B0604020202020204" pitchFamily="34" charset="0"/>
              <a:buChar char="•"/>
            </a:pPr>
            <a:r>
              <a:rPr lang="en-US" sz="2800" dirty="0">
                <a:solidFill>
                  <a:schemeClr val="tx1"/>
                </a:solidFill>
              </a:rPr>
              <a:t>Complete Books Details</a:t>
            </a:r>
          </a:p>
          <a:p>
            <a:pPr marL="285750" indent="-285750">
              <a:lnSpc>
                <a:spcPct val="100000"/>
              </a:lnSpc>
              <a:spcBef>
                <a:spcPts val="0"/>
              </a:spcBef>
              <a:buFont typeface="Arial" panose="020B0604020202020204" pitchFamily="34" charset="0"/>
              <a:buChar char="•"/>
            </a:pPr>
            <a:r>
              <a:rPr lang="en-US" sz="2800" dirty="0">
                <a:solidFill>
                  <a:schemeClr val="tx1"/>
                </a:solidFill>
              </a:rPr>
              <a:t>Issued &amp; Return Books Details</a:t>
            </a:r>
          </a:p>
          <a:p>
            <a:pPr marL="285750" indent="-285750">
              <a:lnSpc>
                <a:spcPct val="100000"/>
              </a:lnSpc>
              <a:spcBef>
                <a:spcPts val="0"/>
              </a:spcBef>
              <a:buFont typeface="Arial" panose="020B0604020202020204" pitchFamily="34" charset="0"/>
              <a:buChar char="•"/>
            </a:pPr>
            <a:r>
              <a:rPr lang="en-US" sz="2800" dirty="0">
                <a:solidFill>
                  <a:schemeClr val="tx1"/>
                </a:solidFill>
              </a:rPr>
              <a:t>Multiple </a:t>
            </a:r>
            <a:r>
              <a:rPr lang="en-US" sz="2800">
                <a:solidFill>
                  <a:schemeClr val="tx1"/>
                </a:solidFill>
              </a:rPr>
              <a:t>Other Functions</a:t>
            </a:r>
            <a:endParaRPr lang="en-US" sz="2800" dirty="0">
              <a:solidFill>
                <a:schemeClr val="tx1"/>
              </a:solidFill>
            </a:endParaRPr>
          </a:p>
          <a:p>
            <a:pPr marL="285750" indent="-285750">
              <a:lnSpc>
                <a:spcPct val="100000"/>
              </a:lnSpc>
              <a:spcBef>
                <a:spcPts val="0"/>
              </a:spcBef>
              <a:buFont typeface="Arial" panose="020B0604020202020204" pitchFamily="34" charset="0"/>
              <a:buChar char="•"/>
            </a:pPr>
            <a:endParaRPr lang="en-US" sz="1800" b="1" dirty="0">
              <a:solidFill>
                <a:schemeClr val="tx1"/>
              </a:solidFill>
            </a:endParaRPr>
          </a:p>
          <a:p>
            <a:pPr>
              <a:lnSpc>
                <a:spcPct val="100000"/>
              </a:lnSpc>
              <a:spcBef>
                <a:spcPts val="0"/>
              </a:spcBef>
            </a:pPr>
            <a:endParaRPr lang="en-US" sz="1800" dirty="0">
              <a:solidFill>
                <a:schemeClr val="tx1"/>
              </a:solidFill>
            </a:endParaRPr>
          </a:p>
        </p:txBody>
      </p:sp>
    </p:spTree>
    <p:extLst>
      <p:ext uri="{BB962C8B-B14F-4D97-AF65-F5344CB8AC3E}">
        <p14:creationId xmlns:p14="http://schemas.microsoft.com/office/powerpoint/2010/main" val="35122284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97622C6-A038-443B-978B-41944AB38515}"/>
              </a:ext>
            </a:extLst>
          </p:cNvPr>
          <p:cNvSpPr>
            <a:spLocks noGrp="1"/>
          </p:cNvSpPr>
          <p:nvPr>
            <p:ph idx="1"/>
          </p:nvPr>
        </p:nvSpPr>
        <p:spPr>
          <a:xfrm>
            <a:off x="179294" y="110237"/>
            <a:ext cx="11833411" cy="6637525"/>
          </a:xfrm>
        </p:spPr>
        <p:txBody>
          <a:bodyPr>
            <a:noAutofit/>
          </a:bodyPr>
          <a:lstStyle/>
          <a:p>
            <a:pPr marL="0" indent="0">
              <a:lnSpc>
                <a:spcPct val="100000"/>
              </a:lnSpc>
              <a:spcBef>
                <a:spcPts val="0"/>
              </a:spcBef>
              <a:buNone/>
            </a:pPr>
            <a:endParaRPr lang="en-US" sz="1600" dirty="0"/>
          </a:p>
          <a:p>
            <a:pPr marL="0" indent="0">
              <a:lnSpc>
                <a:spcPct val="100000"/>
              </a:lnSpc>
              <a:spcBef>
                <a:spcPts val="0"/>
              </a:spcBef>
              <a:buNone/>
            </a:pPr>
            <a:endParaRPr lang="en-US" sz="1600" dirty="0"/>
          </a:p>
        </p:txBody>
      </p:sp>
      <p:pic>
        <p:nvPicPr>
          <p:cNvPr id="7" name="Picture 6">
            <a:extLst>
              <a:ext uri="{FF2B5EF4-FFF2-40B4-BE49-F238E27FC236}">
                <a16:creationId xmlns:a16="http://schemas.microsoft.com/office/drawing/2014/main" id="{D3E1D1ED-B4BA-9D75-C816-0C4B370ADE99}"/>
              </a:ext>
            </a:extLst>
          </p:cNvPr>
          <p:cNvPicPr>
            <a:picLocks noChangeAspect="1"/>
          </p:cNvPicPr>
          <p:nvPr/>
        </p:nvPicPr>
        <p:blipFill rotWithShape="1">
          <a:blip r:embed="rId2">
            <a:extLst>
              <a:ext uri="{28A0092B-C50C-407E-A947-70E740481C1C}">
                <a14:useLocalDpi xmlns:a14="http://schemas.microsoft.com/office/drawing/2010/main" val="0"/>
              </a:ext>
            </a:extLst>
          </a:blip>
          <a:srcRect l="22165" t="22246" r="22407" b="26978"/>
          <a:stretch/>
        </p:blipFill>
        <p:spPr>
          <a:xfrm>
            <a:off x="6096000" y="297399"/>
            <a:ext cx="3122325" cy="1608886"/>
          </a:xfrm>
          <a:prstGeom prst="rect">
            <a:avLst/>
          </a:prstGeom>
        </p:spPr>
      </p:pic>
      <p:pic>
        <p:nvPicPr>
          <p:cNvPr id="9" name="Picture 8">
            <a:extLst>
              <a:ext uri="{FF2B5EF4-FFF2-40B4-BE49-F238E27FC236}">
                <a16:creationId xmlns:a16="http://schemas.microsoft.com/office/drawing/2014/main" id="{ABE6FDCF-1352-E7DB-88E7-13F840E54CD0}"/>
              </a:ext>
            </a:extLst>
          </p:cNvPr>
          <p:cNvPicPr>
            <a:picLocks noChangeAspect="1"/>
          </p:cNvPicPr>
          <p:nvPr/>
        </p:nvPicPr>
        <p:blipFill rotWithShape="1">
          <a:blip r:embed="rId3">
            <a:extLst>
              <a:ext uri="{28A0092B-C50C-407E-A947-70E740481C1C}">
                <a14:useLocalDpi xmlns:a14="http://schemas.microsoft.com/office/drawing/2010/main" val="0"/>
              </a:ext>
            </a:extLst>
          </a:blip>
          <a:srcRect l="16104" t="13586" r="16269" b="17809"/>
          <a:stretch/>
        </p:blipFill>
        <p:spPr>
          <a:xfrm>
            <a:off x="9260540" y="232440"/>
            <a:ext cx="2752165" cy="1673845"/>
          </a:xfrm>
          <a:prstGeom prst="rect">
            <a:avLst/>
          </a:prstGeom>
        </p:spPr>
      </p:pic>
      <p:pic>
        <p:nvPicPr>
          <p:cNvPr id="11" name="Picture 10">
            <a:extLst>
              <a:ext uri="{FF2B5EF4-FFF2-40B4-BE49-F238E27FC236}">
                <a16:creationId xmlns:a16="http://schemas.microsoft.com/office/drawing/2014/main" id="{CA34CE96-A8DF-91DB-0A67-76262DEB8371}"/>
              </a:ext>
            </a:extLst>
          </p:cNvPr>
          <p:cNvPicPr>
            <a:picLocks noChangeAspect="1"/>
          </p:cNvPicPr>
          <p:nvPr/>
        </p:nvPicPr>
        <p:blipFill rotWithShape="1">
          <a:blip r:embed="rId4">
            <a:extLst>
              <a:ext uri="{28A0092B-C50C-407E-A947-70E740481C1C}">
                <a14:useLocalDpi xmlns:a14="http://schemas.microsoft.com/office/drawing/2010/main" val="0"/>
              </a:ext>
            </a:extLst>
          </a:blip>
          <a:srcRect l="16215" t="11703" r="16469" b="16944"/>
          <a:stretch/>
        </p:blipFill>
        <p:spPr>
          <a:xfrm>
            <a:off x="2886703" y="2801458"/>
            <a:ext cx="2389589" cy="1424737"/>
          </a:xfrm>
          <a:prstGeom prst="rect">
            <a:avLst/>
          </a:prstGeom>
        </p:spPr>
      </p:pic>
      <p:pic>
        <p:nvPicPr>
          <p:cNvPr id="13" name="Picture 12">
            <a:extLst>
              <a:ext uri="{FF2B5EF4-FFF2-40B4-BE49-F238E27FC236}">
                <a16:creationId xmlns:a16="http://schemas.microsoft.com/office/drawing/2014/main" id="{59617A8A-CC4D-AB85-CA97-B9A14C90E623}"/>
              </a:ext>
            </a:extLst>
          </p:cNvPr>
          <p:cNvPicPr>
            <a:picLocks noChangeAspect="1"/>
          </p:cNvPicPr>
          <p:nvPr/>
        </p:nvPicPr>
        <p:blipFill rotWithShape="1">
          <a:blip r:embed="rId5">
            <a:extLst>
              <a:ext uri="{28A0092B-C50C-407E-A947-70E740481C1C}">
                <a14:useLocalDpi xmlns:a14="http://schemas.microsoft.com/office/drawing/2010/main" val="0"/>
              </a:ext>
            </a:extLst>
          </a:blip>
          <a:srcRect l="22363" t="21063" r="23731" b="28368"/>
          <a:stretch/>
        </p:blipFill>
        <p:spPr>
          <a:xfrm>
            <a:off x="246347" y="2872851"/>
            <a:ext cx="2429435" cy="1281953"/>
          </a:xfrm>
          <a:prstGeom prst="rect">
            <a:avLst/>
          </a:prstGeom>
        </p:spPr>
      </p:pic>
      <p:pic>
        <p:nvPicPr>
          <p:cNvPr id="15" name="Picture 14">
            <a:extLst>
              <a:ext uri="{FF2B5EF4-FFF2-40B4-BE49-F238E27FC236}">
                <a16:creationId xmlns:a16="http://schemas.microsoft.com/office/drawing/2014/main" id="{DB273CCF-55C6-BE9E-D2B1-786941BF3DBE}"/>
              </a:ext>
            </a:extLst>
          </p:cNvPr>
          <p:cNvPicPr>
            <a:picLocks noChangeAspect="1"/>
          </p:cNvPicPr>
          <p:nvPr/>
        </p:nvPicPr>
        <p:blipFill rotWithShape="1">
          <a:blip r:embed="rId6">
            <a:extLst>
              <a:ext uri="{28A0092B-C50C-407E-A947-70E740481C1C}">
                <a14:useLocalDpi xmlns:a14="http://schemas.microsoft.com/office/drawing/2010/main" val="0"/>
              </a:ext>
            </a:extLst>
          </a:blip>
          <a:srcRect l="10872" t="11396" r="10428" b="14808"/>
          <a:stretch/>
        </p:blipFill>
        <p:spPr>
          <a:xfrm>
            <a:off x="8974710" y="2703193"/>
            <a:ext cx="2752165" cy="1451611"/>
          </a:xfrm>
          <a:prstGeom prst="rect">
            <a:avLst/>
          </a:prstGeom>
        </p:spPr>
      </p:pic>
      <p:pic>
        <p:nvPicPr>
          <p:cNvPr id="19" name="Picture 18">
            <a:extLst>
              <a:ext uri="{FF2B5EF4-FFF2-40B4-BE49-F238E27FC236}">
                <a16:creationId xmlns:a16="http://schemas.microsoft.com/office/drawing/2014/main" id="{E299B31F-C204-93AA-A60B-0F08F4A8C8B1}"/>
              </a:ext>
            </a:extLst>
          </p:cNvPr>
          <p:cNvPicPr>
            <a:picLocks noChangeAspect="1"/>
          </p:cNvPicPr>
          <p:nvPr/>
        </p:nvPicPr>
        <p:blipFill rotWithShape="1">
          <a:blip r:embed="rId7">
            <a:extLst>
              <a:ext uri="{28A0092B-C50C-407E-A947-70E740481C1C}">
                <a14:useLocalDpi xmlns:a14="http://schemas.microsoft.com/office/drawing/2010/main" val="0"/>
              </a:ext>
            </a:extLst>
          </a:blip>
          <a:srcRect l="6903" t="9909" r="7013" b="14416"/>
          <a:stretch/>
        </p:blipFill>
        <p:spPr>
          <a:xfrm>
            <a:off x="4819515" y="4990001"/>
            <a:ext cx="2837647" cy="1403189"/>
          </a:xfrm>
          <a:prstGeom prst="rect">
            <a:avLst/>
          </a:prstGeom>
        </p:spPr>
      </p:pic>
      <p:pic>
        <p:nvPicPr>
          <p:cNvPr id="21" name="Picture 20">
            <a:extLst>
              <a:ext uri="{FF2B5EF4-FFF2-40B4-BE49-F238E27FC236}">
                <a16:creationId xmlns:a16="http://schemas.microsoft.com/office/drawing/2014/main" id="{690D6925-2E2C-B889-9AFE-90032B70391E}"/>
              </a:ext>
            </a:extLst>
          </p:cNvPr>
          <p:cNvPicPr>
            <a:picLocks noChangeAspect="1"/>
          </p:cNvPicPr>
          <p:nvPr/>
        </p:nvPicPr>
        <p:blipFill rotWithShape="1">
          <a:blip r:embed="rId8">
            <a:extLst>
              <a:ext uri="{28A0092B-C50C-407E-A947-70E740481C1C}">
                <a14:useLocalDpi xmlns:a14="http://schemas.microsoft.com/office/drawing/2010/main" val="0"/>
              </a:ext>
            </a:extLst>
          </a:blip>
          <a:srcRect l="41022" t="24501" r="40360" b="29518"/>
          <a:stretch/>
        </p:blipFill>
        <p:spPr>
          <a:xfrm>
            <a:off x="246347" y="110237"/>
            <a:ext cx="1691661" cy="2349930"/>
          </a:xfrm>
          <a:prstGeom prst="rect">
            <a:avLst/>
          </a:prstGeom>
        </p:spPr>
      </p:pic>
      <p:pic>
        <p:nvPicPr>
          <p:cNvPr id="25" name="Picture 24">
            <a:extLst>
              <a:ext uri="{FF2B5EF4-FFF2-40B4-BE49-F238E27FC236}">
                <a16:creationId xmlns:a16="http://schemas.microsoft.com/office/drawing/2014/main" id="{8E605C05-831C-1ECA-A9E9-1BC8F1E3FC9C}"/>
              </a:ext>
            </a:extLst>
          </p:cNvPr>
          <p:cNvPicPr>
            <a:picLocks noChangeAspect="1"/>
          </p:cNvPicPr>
          <p:nvPr/>
        </p:nvPicPr>
        <p:blipFill rotWithShape="1">
          <a:blip r:embed="rId9">
            <a:extLst>
              <a:ext uri="{28A0092B-C50C-407E-A947-70E740481C1C}">
                <a14:useLocalDpi xmlns:a14="http://schemas.microsoft.com/office/drawing/2010/main" val="0"/>
              </a:ext>
            </a:extLst>
          </a:blip>
          <a:srcRect l="21569" t="15221" r="21039" b="19801"/>
          <a:stretch/>
        </p:blipFill>
        <p:spPr>
          <a:xfrm>
            <a:off x="5645530" y="2611486"/>
            <a:ext cx="2943817" cy="1874790"/>
          </a:xfrm>
          <a:prstGeom prst="rect">
            <a:avLst/>
          </a:prstGeom>
        </p:spPr>
      </p:pic>
      <p:pic>
        <p:nvPicPr>
          <p:cNvPr id="27" name="Picture 26">
            <a:extLst>
              <a:ext uri="{FF2B5EF4-FFF2-40B4-BE49-F238E27FC236}">
                <a16:creationId xmlns:a16="http://schemas.microsoft.com/office/drawing/2014/main" id="{2B198903-1E75-73FA-9DE4-9635A8523097}"/>
              </a:ext>
            </a:extLst>
          </p:cNvPr>
          <p:cNvPicPr>
            <a:picLocks noChangeAspect="1"/>
          </p:cNvPicPr>
          <p:nvPr/>
        </p:nvPicPr>
        <p:blipFill rotWithShape="1">
          <a:blip r:embed="rId10">
            <a:extLst>
              <a:ext uri="{28A0092B-C50C-407E-A947-70E740481C1C}">
                <a14:useLocalDpi xmlns:a14="http://schemas.microsoft.com/office/drawing/2010/main" val="0"/>
              </a:ext>
            </a:extLst>
          </a:blip>
          <a:srcRect l="22422" t="21667" r="22656" b="26389"/>
          <a:stretch/>
        </p:blipFill>
        <p:spPr>
          <a:xfrm>
            <a:off x="2005061" y="110237"/>
            <a:ext cx="3971350" cy="2112781"/>
          </a:xfrm>
          <a:prstGeom prst="rect">
            <a:avLst/>
          </a:prstGeom>
        </p:spPr>
      </p:pic>
      <p:pic>
        <p:nvPicPr>
          <p:cNvPr id="29" name="Picture 28">
            <a:extLst>
              <a:ext uri="{FF2B5EF4-FFF2-40B4-BE49-F238E27FC236}">
                <a16:creationId xmlns:a16="http://schemas.microsoft.com/office/drawing/2014/main" id="{A4F8D0E4-4DD3-CB3A-9875-4320329178DF}"/>
              </a:ext>
            </a:extLst>
          </p:cNvPr>
          <p:cNvPicPr>
            <a:picLocks noChangeAspect="1"/>
          </p:cNvPicPr>
          <p:nvPr/>
        </p:nvPicPr>
        <p:blipFill rotWithShape="1">
          <a:blip r:embed="rId11">
            <a:extLst>
              <a:ext uri="{28A0092B-C50C-407E-A947-70E740481C1C}">
                <a14:useLocalDpi xmlns:a14="http://schemas.microsoft.com/office/drawing/2010/main" val="0"/>
              </a:ext>
            </a:extLst>
          </a:blip>
          <a:srcRect l="14062" t="9584" r="13984" b="14722"/>
          <a:stretch/>
        </p:blipFill>
        <p:spPr>
          <a:xfrm>
            <a:off x="442852" y="4589874"/>
            <a:ext cx="3547884" cy="2099454"/>
          </a:xfrm>
          <a:prstGeom prst="rect">
            <a:avLst/>
          </a:prstGeom>
        </p:spPr>
      </p:pic>
    </p:spTree>
    <p:extLst>
      <p:ext uri="{BB962C8B-B14F-4D97-AF65-F5344CB8AC3E}">
        <p14:creationId xmlns:p14="http://schemas.microsoft.com/office/powerpoint/2010/main" val="60060694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down)">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down)">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down)">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down)">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wipe(down)">
                                      <p:cBhvr>
                                        <p:cTn id="49" dur="500"/>
                                        <p:tgtEl>
                                          <p:spTgt spid="2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10812-D4C5-F16D-EB4F-A72973C0E5B0}"/>
              </a:ext>
            </a:extLst>
          </p:cNvPr>
          <p:cNvSpPr>
            <a:spLocks noGrp="1"/>
          </p:cNvSpPr>
          <p:nvPr>
            <p:ph type="title"/>
          </p:nvPr>
        </p:nvSpPr>
        <p:spPr>
          <a:xfrm>
            <a:off x="466725" y="244078"/>
            <a:ext cx="10515600" cy="1325563"/>
          </a:xfrm>
        </p:spPr>
        <p:txBody>
          <a:bodyPr>
            <a:normAutofit/>
          </a:bodyPr>
          <a:lstStyle/>
          <a:p>
            <a:r>
              <a:rPr lang="en-US" sz="6600" b="1" dirty="0"/>
              <a:t>Reason</a:t>
            </a:r>
          </a:p>
        </p:txBody>
      </p:sp>
      <p:sp>
        <p:nvSpPr>
          <p:cNvPr id="3" name="Content Placeholder 2">
            <a:extLst>
              <a:ext uri="{FF2B5EF4-FFF2-40B4-BE49-F238E27FC236}">
                <a16:creationId xmlns:a16="http://schemas.microsoft.com/office/drawing/2014/main" id="{B2AA369B-4A2B-D40A-4CAF-3EFC6FD3FACB}"/>
              </a:ext>
            </a:extLst>
          </p:cNvPr>
          <p:cNvSpPr>
            <a:spLocks noGrp="1"/>
          </p:cNvSpPr>
          <p:nvPr>
            <p:ph idx="1"/>
          </p:nvPr>
        </p:nvSpPr>
        <p:spPr>
          <a:xfrm>
            <a:off x="517431" y="1569641"/>
            <a:ext cx="10840851" cy="3701606"/>
          </a:xfrm>
        </p:spPr>
        <p:txBody>
          <a:bodyPr/>
          <a:lstStyle/>
          <a:p>
            <a:pPr marL="0" indent="0">
              <a:buNone/>
            </a:pPr>
            <a:r>
              <a:rPr lang="en-US" dirty="0"/>
              <a:t>The prime benefits of the automated Book hub are to reduce overheads and increase productivity. The librarians can maintain all library functions easily. In short, this system supports keeping the records of all transactions of the books available in the Book hub.</a:t>
            </a:r>
          </a:p>
        </p:txBody>
      </p:sp>
      <p:pic>
        <p:nvPicPr>
          <p:cNvPr id="5" name="Graphic 4" descr="Winking face with no fill">
            <a:extLst>
              <a:ext uri="{FF2B5EF4-FFF2-40B4-BE49-F238E27FC236}">
                <a16:creationId xmlns:a16="http://schemas.microsoft.com/office/drawing/2014/main" id="{37791453-A7FD-C7A4-E2CA-7059D72E30E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15124" y="5728820"/>
            <a:ext cx="914400" cy="914400"/>
          </a:xfrm>
          <a:prstGeom prst="rect">
            <a:avLst/>
          </a:prstGeom>
        </p:spPr>
      </p:pic>
      <p:sp>
        <p:nvSpPr>
          <p:cNvPr id="6" name="Content Placeholder 2">
            <a:extLst>
              <a:ext uri="{FF2B5EF4-FFF2-40B4-BE49-F238E27FC236}">
                <a16:creationId xmlns:a16="http://schemas.microsoft.com/office/drawing/2014/main" id="{D4FF599A-F456-802E-E28F-44CFBC1E520B}"/>
              </a:ext>
            </a:extLst>
          </p:cNvPr>
          <p:cNvSpPr txBox="1">
            <a:spLocks/>
          </p:cNvSpPr>
          <p:nvPr/>
        </p:nvSpPr>
        <p:spPr>
          <a:xfrm>
            <a:off x="4466665" y="5940425"/>
            <a:ext cx="2409825" cy="5270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t>EASY TO CODE </a:t>
            </a:r>
            <a:endParaRPr lang="en-US" b="1" dirty="0"/>
          </a:p>
        </p:txBody>
      </p:sp>
    </p:spTree>
    <p:extLst>
      <p:ext uri="{BB962C8B-B14F-4D97-AF65-F5344CB8AC3E}">
        <p14:creationId xmlns:p14="http://schemas.microsoft.com/office/powerpoint/2010/main" val="228720327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09A62-5DF0-BF3A-1AB6-41493901EFF5}"/>
              </a:ext>
            </a:extLst>
          </p:cNvPr>
          <p:cNvSpPr>
            <a:spLocks noGrp="1"/>
          </p:cNvSpPr>
          <p:nvPr>
            <p:ph type="title"/>
          </p:nvPr>
        </p:nvSpPr>
        <p:spPr>
          <a:xfrm>
            <a:off x="201706" y="230655"/>
            <a:ext cx="10515600" cy="1325563"/>
          </a:xfrm>
        </p:spPr>
        <p:txBody>
          <a:bodyPr/>
          <a:lstStyle/>
          <a:p>
            <a:r>
              <a:rPr lang="en-US" b="1" dirty="0"/>
              <a:t>Work Division</a:t>
            </a:r>
          </a:p>
        </p:txBody>
      </p:sp>
      <p:sp>
        <p:nvSpPr>
          <p:cNvPr id="4" name="Title 1">
            <a:extLst>
              <a:ext uri="{FF2B5EF4-FFF2-40B4-BE49-F238E27FC236}">
                <a16:creationId xmlns:a16="http://schemas.microsoft.com/office/drawing/2014/main" id="{1EFC74D8-84B1-0E0C-8F94-74382BBA6917}"/>
              </a:ext>
            </a:extLst>
          </p:cNvPr>
          <p:cNvSpPr txBox="1">
            <a:spLocks/>
          </p:cNvSpPr>
          <p:nvPr/>
        </p:nvSpPr>
        <p:spPr>
          <a:xfrm>
            <a:off x="201706" y="1350029"/>
            <a:ext cx="11788588" cy="45756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Muhammad Abdur-Rehman (Front End &amp; Back End)</a:t>
            </a:r>
          </a:p>
          <a:p>
            <a:endParaRPr lang="en-US" sz="3200" b="1" dirty="0"/>
          </a:p>
          <a:p>
            <a:r>
              <a:rPr lang="en-US" sz="3200" b="1" dirty="0"/>
              <a:t>Fakhar E Alam (Front End &amp; Back End) </a:t>
            </a:r>
          </a:p>
          <a:p>
            <a:endParaRPr lang="en-US" sz="3200" b="1" dirty="0"/>
          </a:p>
          <a:p>
            <a:r>
              <a:rPr lang="en-US" sz="3200" b="1" dirty="0"/>
              <a:t>Ali Hamza (SQL Database)</a:t>
            </a:r>
          </a:p>
        </p:txBody>
      </p:sp>
    </p:spTree>
    <p:extLst>
      <p:ext uri="{BB962C8B-B14F-4D97-AF65-F5344CB8AC3E}">
        <p14:creationId xmlns:p14="http://schemas.microsoft.com/office/powerpoint/2010/main" val="117518619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480F54-69B6-4A57-8926-C44A73966683}"/>
              </a:ext>
            </a:extLst>
          </p:cNvPr>
          <p:cNvSpPr>
            <a:spLocks noGrp="1"/>
          </p:cNvSpPr>
          <p:nvPr>
            <p:ph type="title"/>
          </p:nvPr>
        </p:nvSpPr>
        <p:spPr>
          <a:xfrm>
            <a:off x="3760313" y="2621608"/>
            <a:ext cx="4899596" cy="1149910"/>
          </a:xfrm>
        </p:spPr>
        <p:txBody>
          <a:bodyPr>
            <a:noAutofit/>
          </a:bodyPr>
          <a:lstStyle/>
          <a:p>
            <a:r>
              <a:rPr lang="en-US" sz="7200" b="1" dirty="0"/>
              <a:t>THANK YOU!	</a:t>
            </a:r>
          </a:p>
        </p:txBody>
      </p:sp>
    </p:spTree>
    <p:extLst>
      <p:ext uri="{BB962C8B-B14F-4D97-AF65-F5344CB8AC3E}">
        <p14:creationId xmlns:p14="http://schemas.microsoft.com/office/powerpoint/2010/main" val="1882308664"/>
      </p:ext>
    </p:extLst>
  </p:cSld>
  <p:clrMapOvr>
    <a:masterClrMapping/>
  </p:clrMapOvr>
  <p:transition spd="slow">
    <p:wip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208</Words>
  <Application>Microsoft Office PowerPoint</Application>
  <PresentationFormat>Widescreen</PresentationFormat>
  <Paragraphs>34</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THE BOOK HUB</vt:lpstr>
      <vt:lpstr>Group Members</vt:lpstr>
      <vt:lpstr>Introduction of Project </vt:lpstr>
      <vt:lpstr>PowerPoint Presentation</vt:lpstr>
      <vt:lpstr>PowerPoint Presentation</vt:lpstr>
      <vt:lpstr>Reason</vt:lpstr>
      <vt:lpstr>Work Division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BOOK HUB</dc:title>
  <dc:creator>Muhammad Abdur-Rehman</dc:creator>
  <cp:lastModifiedBy>Muhammad Abdur-Rehman</cp:lastModifiedBy>
  <cp:revision>14</cp:revision>
  <dcterms:created xsi:type="dcterms:W3CDTF">2022-05-29T12:45:32Z</dcterms:created>
  <dcterms:modified xsi:type="dcterms:W3CDTF">2022-06-01T19:01:23Z</dcterms:modified>
</cp:coreProperties>
</file>